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m\Desktop\Budget%20for%20Bookl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"/>
          <c:y val="7.3333333333333348E-2"/>
          <c:w val="0.95238095238095233"/>
          <c:h val="0.92666666666666653"/>
        </c:manualLayout>
      </c:layout>
      <c:ofPieChart>
        <c:ofPieType val="bar"/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3"/>
            <c:explosion val="1"/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WHSBPA
68%</a:t>
                    </a:r>
                  </a:p>
                </c:rich>
              </c:tx>
              <c:dLblPos val="ctr"/>
              <c:showCatName val="1"/>
              <c:showPercent val="1"/>
            </c:dLbl>
            <c:dLblPos val="ctr"/>
            <c:showCatName val="1"/>
            <c:showPercent val="1"/>
            <c:showLeaderLines val="1"/>
          </c:dLbls>
          <c:cat>
            <c:strRef>
              <c:f>Sheet1!$A$37:$A$39</c:f>
              <c:strCache>
                <c:ptCount val="3"/>
                <c:pt idx="0">
                  <c:v>SPS</c:v>
                </c:pt>
                <c:pt idx="1">
                  <c:v>FUNDRAISING</c:v>
                </c:pt>
                <c:pt idx="2">
                  <c:v>REGISTRATION</c:v>
                </c:pt>
              </c:strCache>
            </c:strRef>
          </c:cat>
          <c:val>
            <c:numRef>
              <c:f>Sheet1!$B$37:$B$39</c:f>
              <c:numCache>
                <c:formatCode>General</c:formatCode>
                <c:ptCount val="3"/>
                <c:pt idx="0">
                  <c:v>32</c:v>
                </c:pt>
                <c:pt idx="1">
                  <c:v>25</c:v>
                </c:pt>
                <c:pt idx="2">
                  <c:v>43</c:v>
                </c:pt>
              </c:numCache>
            </c:numRef>
          </c:val>
        </c:ser>
        <c:dLbls>
          <c:showVal val="1"/>
        </c:dLbls>
        <c:gapWidth val="100"/>
        <c:splitType val="pos"/>
        <c:splitPos val="2"/>
        <c:secondPieSize val="75"/>
        <c:serLines/>
      </c:ofPie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BD90-B8E6-4816-B74F-827D9E76D2B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FC3B4-B463-4F36-9468-DBA9E116E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52600" y="1828800"/>
          <a:ext cx="5867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533400" y="5502543"/>
            <a:ext cx="2133600" cy="13554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 eaLnBrk="1" latinLnBrk="0" hangingPunct="1"/>
            <a:r>
              <a:rPr lang="en-US" sz="900" b="1" dirty="0">
                <a:latin typeface="+mn-lt"/>
                <a:ea typeface="+mn-ea"/>
                <a:cs typeface="+mn-cs"/>
              </a:rPr>
              <a:t>SPS</a:t>
            </a:r>
            <a:endParaRPr lang="en-US" sz="900" dirty="0"/>
          </a:p>
          <a:p>
            <a:pPr rtl="0" eaLnBrk="1" latinLnBrk="0" hangingPunct="1"/>
            <a:r>
              <a:rPr lang="en-US" sz="900" b="1" dirty="0">
                <a:latin typeface="+mn-lt"/>
                <a:ea typeface="+mn-ea"/>
                <a:cs typeface="+mn-cs"/>
              </a:rPr>
              <a:t>Student Transportation (Bus)</a:t>
            </a:r>
            <a:endParaRPr lang="en-US" sz="900" dirty="0"/>
          </a:p>
          <a:p>
            <a:pPr rtl="0" eaLnBrk="1" latinLnBrk="0" hangingPunct="1"/>
            <a:r>
              <a:rPr lang="en-US" sz="900" b="1" dirty="0">
                <a:latin typeface="+mn-lt"/>
                <a:ea typeface="+mn-ea"/>
                <a:cs typeface="+mn-cs"/>
              </a:rPr>
              <a:t>Instruments and Repair</a:t>
            </a:r>
            <a:endParaRPr lang="en-US" sz="900" dirty="0"/>
          </a:p>
          <a:p>
            <a:pPr rtl="0" eaLnBrk="1" latinLnBrk="0" hangingPunct="1"/>
            <a:r>
              <a:rPr lang="en-US" sz="900" b="1" dirty="0">
                <a:latin typeface="+mn-lt"/>
                <a:ea typeface="+mn-ea"/>
                <a:cs typeface="+mn-cs"/>
              </a:rPr>
              <a:t>Membership and </a:t>
            </a:r>
            <a:r>
              <a:rPr lang="en-US" sz="900" b="1" dirty="0" smtClean="0">
                <a:latin typeface="+mn-lt"/>
                <a:ea typeface="+mn-ea"/>
                <a:cs typeface="+mn-cs"/>
              </a:rPr>
              <a:t>Show Registration </a:t>
            </a:r>
            <a:r>
              <a:rPr lang="en-US" sz="900" b="1" dirty="0">
                <a:latin typeface="+mn-lt"/>
                <a:ea typeface="+mn-ea"/>
                <a:cs typeface="+mn-cs"/>
              </a:rPr>
              <a:t>Fees</a:t>
            </a:r>
            <a:endParaRPr lang="en-US" sz="900" dirty="0"/>
          </a:p>
          <a:p>
            <a:pPr rtl="0" eaLnBrk="1" latinLnBrk="0" hangingPunct="1"/>
            <a:r>
              <a:rPr lang="en-US" sz="900" b="1" dirty="0">
                <a:latin typeface="+mn-lt"/>
                <a:ea typeface="+mn-ea"/>
                <a:cs typeface="+mn-cs"/>
              </a:rPr>
              <a:t>School expenses (e.g. custodial fees</a:t>
            </a:r>
            <a:r>
              <a:rPr lang="en-US" sz="900" b="1" dirty="0" smtClean="0">
                <a:latin typeface="+mn-lt"/>
                <a:ea typeface="+mn-ea"/>
                <a:cs typeface="+mn-cs"/>
              </a:rPr>
              <a:t>)</a:t>
            </a:r>
          </a:p>
          <a:p>
            <a:pPr rtl="0" eaLnBrk="1" latinLnBrk="0" hangingPunct="1"/>
            <a:r>
              <a:rPr lang="en-US" sz="900" b="1" dirty="0" smtClean="0"/>
              <a:t>Subject to Budget</a:t>
            </a:r>
            <a:endParaRPr lang="en-US" sz="900" dirty="0"/>
          </a:p>
          <a:p>
            <a:endParaRPr lang="en-US" sz="900" dirty="0"/>
          </a:p>
        </p:txBody>
      </p:sp>
      <p:sp>
        <p:nvSpPr>
          <p:cNvPr id="4" name="TextBox 1"/>
          <p:cNvSpPr txBox="1"/>
          <p:nvPr/>
        </p:nvSpPr>
        <p:spPr>
          <a:xfrm>
            <a:off x="4419600" y="5578743"/>
            <a:ext cx="1371600" cy="1066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WHSBPA</a:t>
            </a:r>
            <a:endParaRPr lang="en-US" sz="900" dirty="0"/>
          </a:p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Transportation (Truck)</a:t>
            </a:r>
            <a:endParaRPr lang="en-US" sz="900" dirty="0"/>
          </a:p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Band Camp</a:t>
            </a:r>
            <a:endParaRPr lang="en-US" sz="900" dirty="0"/>
          </a:p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Instructor </a:t>
            </a:r>
            <a:r>
              <a:rPr lang="en-US" sz="900" b="1" dirty="0" smtClean="0">
                <a:latin typeface="+mn-lt"/>
                <a:ea typeface="+mn-ea"/>
                <a:cs typeface="+mn-cs"/>
              </a:rPr>
              <a:t>Salaries</a:t>
            </a:r>
          </a:p>
          <a:p>
            <a:pPr rtl="0" eaLnBrk="1" latinLnBrk="0" hangingPunct="1"/>
            <a:r>
              <a:rPr lang="en-US" sz="900" b="1" dirty="0" smtClean="0"/>
              <a:t>Costumes</a:t>
            </a:r>
          </a:p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Show &amp; </a:t>
            </a:r>
            <a:r>
              <a:rPr lang="en-US" sz="900" b="1" smtClean="0">
                <a:latin typeface="+mn-lt"/>
                <a:ea typeface="+mn-ea"/>
                <a:cs typeface="+mn-cs"/>
              </a:rPr>
              <a:t>Purple T-shirts</a:t>
            </a:r>
            <a:endParaRPr lang="en-US" sz="900" dirty="0"/>
          </a:p>
        </p:txBody>
      </p:sp>
      <p:sp>
        <p:nvSpPr>
          <p:cNvPr id="5" name="TextBox 1"/>
          <p:cNvSpPr txBox="1"/>
          <p:nvPr/>
        </p:nvSpPr>
        <p:spPr>
          <a:xfrm>
            <a:off x="7467600" y="2590800"/>
            <a:ext cx="1371600" cy="1447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Fundraising</a:t>
            </a:r>
            <a:endParaRPr lang="en-US" sz="900" dirty="0"/>
          </a:p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St. Leo’s</a:t>
            </a:r>
          </a:p>
          <a:p>
            <a:pPr rtl="0" eaLnBrk="1" latinLnBrk="0" hangingPunct="1"/>
            <a:r>
              <a:rPr lang="en-US" sz="900" b="1" dirty="0" smtClean="0"/>
              <a:t>Tag Sale</a:t>
            </a:r>
          </a:p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Hosted WIP Competitions</a:t>
            </a:r>
          </a:p>
          <a:p>
            <a:pPr rtl="0" eaLnBrk="1" latinLnBrk="0" hangingPunct="1"/>
            <a:r>
              <a:rPr lang="en-US" sz="900" b="1" dirty="0" smtClean="0"/>
              <a:t>Concert Bake Sales</a:t>
            </a:r>
          </a:p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Grocery Cards</a:t>
            </a:r>
          </a:p>
          <a:p>
            <a:pPr rtl="0" eaLnBrk="1" latinLnBrk="0" hangingPunct="1"/>
            <a:r>
              <a:rPr lang="en-US" sz="900" b="1" dirty="0" err="1" smtClean="0"/>
              <a:t>Scrips</a:t>
            </a:r>
            <a:endParaRPr lang="en-US" sz="900" b="1" dirty="0" smtClean="0"/>
          </a:p>
          <a:p>
            <a:pPr rtl="0" eaLnBrk="1" latinLnBrk="0" hangingPunct="1"/>
            <a:r>
              <a:rPr lang="en-US" sz="900" b="1" dirty="0" smtClean="0"/>
              <a:t>Lord  &amp; Taylor</a:t>
            </a:r>
          </a:p>
          <a:p>
            <a:pPr rtl="0" eaLnBrk="1" latinLnBrk="0" hangingPunct="1"/>
            <a:r>
              <a:rPr lang="en-US" sz="900" b="1" dirty="0" smtClean="0"/>
              <a:t>Candy Sales</a:t>
            </a:r>
          </a:p>
          <a:p>
            <a:pPr rtl="0" eaLnBrk="1" latinLnBrk="0" hangingPunct="1"/>
            <a:endParaRPr lang="en-US" sz="900" dirty="0"/>
          </a:p>
          <a:p>
            <a:endParaRPr lang="en-US" sz="900" dirty="0"/>
          </a:p>
        </p:txBody>
      </p:sp>
      <p:sp>
        <p:nvSpPr>
          <p:cNvPr id="6" name="TextBox 1"/>
          <p:cNvSpPr txBox="1"/>
          <p:nvPr/>
        </p:nvSpPr>
        <p:spPr>
          <a:xfrm>
            <a:off x="7467600" y="4343400"/>
            <a:ext cx="1524000" cy="1066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Registration</a:t>
            </a:r>
            <a:endParaRPr lang="en-US" sz="900" dirty="0"/>
          </a:p>
          <a:p>
            <a:pPr rtl="0" eaLnBrk="1" latinLnBrk="0" hangingPunct="1"/>
            <a:r>
              <a:rPr lang="en-US" sz="900" b="1" dirty="0" smtClean="0">
                <a:latin typeface="+mn-lt"/>
                <a:ea typeface="+mn-ea"/>
                <a:cs typeface="+mn-cs"/>
              </a:rPr>
              <a:t>Fall Marching Band</a:t>
            </a:r>
          </a:p>
          <a:p>
            <a:pPr rtl="0" eaLnBrk="1" latinLnBrk="0" hangingPunct="1"/>
            <a:r>
              <a:rPr lang="en-US" sz="900" b="1" dirty="0" smtClean="0"/>
              <a:t>Indoor Winter Percussion</a:t>
            </a:r>
            <a:endParaRPr lang="en-US" sz="900" dirty="0" smtClean="0"/>
          </a:p>
          <a:p>
            <a:pPr rtl="0" eaLnBrk="1" latinLnBrk="0" hangingPunct="1"/>
            <a:endParaRPr lang="en-US" sz="900" dirty="0"/>
          </a:p>
          <a:p>
            <a:endParaRPr lang="en-US" sz="9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err="1" smtClean="0"/>
              <a:t>Westhill</a:t>
            </a:r>
            <a:r>
              <a:rPr lang="en-US" sz="3600" dirty="0" smtClean="0"/>
              <a:t> Instrumental Programs’ annual budget is approximately $70 to $80K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Westhill Instrumental Programs’ annual budget is approximately $70 to $80K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</dc:creator>
  <cp:lastModifiedBy>Mom</cp:lastModifiedBy>
  <cp:revision>3</cp:revision>
  <dcterms:created xsi:type="dcterms:W3CDTF">2015-07-21T19:40:37Z</dcterms:created>
  <dcterms:modified xsi:type="dcterms:W3CDTF">2015-07-27T16:50:50Z</dcterms:modified>
</cp:coreProperties>
</file>